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5715000" type="screen16x1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79" y="-77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OSTO%20EDA%20MG\Documents\Relat&#243;rios\Relat&#243;rio%20de%20Atendimento%20Di&#225;rio%20-%202017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OSTO%20EDA%20MG\Documents\Relat&#243;rios\Relat&#243;rio%20de%20Atendimento%20Di&#225;rio%20-%202017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OSTO%20EDA%20MG\Documents\Relat&#243;rios\Planilha%20de%20Registro%20de%20Obras%20-%202017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OSTO%20EDA%20MG\Documents\Relat&#243;rios\Planilha%20de%20Registro%20de%20Obras%20-%202017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view3D>
      <c:rotY val="15"/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'Gráfico de atendimentos - 2017'!$A$3</c:f>
              <c:strCache>
                <c:ptCount val="1"/>
                <c:pt idx="0">
                  <c:v>JAN. À ABRIL. DE 2016</c:v>
                </c:pt>
              </c:strCache>
            </c:strRef>
          </c:tx>
          <c:dLbls>
            <c:dLbl>
              <c:idx val="0"/>
              <c:layout>
                <c:manualLayout>
                  <c:x val="5.4200542005420063E-3"/>
                  <c:y val="-1.073537305421364E-2"/>
                </c:manualLayout>
              </c:layout>
              <c:showVal val="1"/>
            </c:dLbl>
            <c:dLbl>
              <c:idx val="1"/>
              <c:layout>
                <c:manualLayout>
                  <c:x val="8.130081300813009E-3"/>
                  <c:y val="-1.0735584380454861E-2"/>
                </c:manualLayout>
              </c:layout>
              <c:showVal val="1"/>
            </c:dLbl>
            <c:dLbl>
              <c:idx val="2"/>
              <c:layout>
                <c:manualLayout>
                  <c:x val="8.130081300813009E-3"/>
                  <c:y val="-1.073537305421364E-2"/>
                </c:manualLayout>
              </c:layout>
              <c:showVal val="1"/>
            </c:dLbl>
            <c:dLbl>
              <c:idx val="3"/>
              <c:layout>
                <c:manualLayout>
                  <c:x val="9.4850948509485177E-3"/>
                  <c:y val="-8.0515297906601276E-3"/>
                </c:manualLayout>
              </c:layout>
              <c:showVal val="1"/>
            </c:dLbl>
            <c:dLbl>
              <c:idx val="4"/>
              <c:layout>
                <c:manualLayout>
                  <c:x val="5.4200542005420063E-3"/>
                  <c:y val="-5.3676865271068156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Val val="1"/>
          </c:dLbls>
          <c:cat>
            <c:strRef>
              <c:f>'Gráfico de atendimentos - 2017'!$B$1:$F$2</c:f>
              <c:strCache>
                <c:ptCount val="5"/>
                <c:pt idx="0">
                  <c:v>Telefone</c:v>
                </c:pt>
                <c:pt idx="1">
                  <c:v>E-mail</c:v>
                </c:pt>
                <c:pt idx="2">
                  <c:v>Correios</c:v>
                </c:pt>
                <c:pt idx="3">
                  <c:v>Pessoalmente</c:v>
                </c:pt>
                <c:pt idx="4">
                  <c:v>TOTAL</c:v>
                </c:pt>
              </c:strCache>
            </c:strRef>
          </c:cat>
          <c:val>
            <c:numRef>
              <c:f>'Gráfico de atendimentos - 2017'!$B$3:$F$3</c:f>
              <c:numCache>
                <c:formatCode>General</c:formatCode>
                <c:ptCount val="5"/>
                <c:pt idx="0">
                  <c:v>83</c:v>
                </c:pt>
                <c:pt idx="1">
                  <c:v>75</c:v>
                </c:pt>
                <c:pt idx="2">
                  <c:v>26</c:v>
                </c:pt>
                <c:pt idx="3">
                  <c:v>60</c:v>
                </c:pt>
                <c:pt idx="4">
                  <c:v>244</c:v>
                </c:pt>
              </c:numCache>
            </c:numRef>
          </c:val>
        </c:ser>
        <c:ser>
          <c:idx val="1"/>
          <c:order val="1"/>
          <c:tx>
            <c:strRef>
              <c:f>'Gráfico de atendimentos - 2017'!$A$4</c:f>
              <c:strCache>
                <c:ptCount val="1"/>
                <c:pt idx="0">
                  <c:v>JAN. À ABRIL. DE 2017</c:v>
                </c:pt>
              </c:strCache>
            </c:strRef>
          </c:tx>
          <c:dLbls>
            <c:dLbl>
              <c:idx val="0"/>
              <c:layout>
                <c:manualLayout>
                  <c:x val="6.5730823815275006E-3"/>
                  <c:y val="-3.3528682647178377E-2"/>
                </c:manualLayout>
              </c:layout>
              <c:showVal val="1"/>
            </c:dLbl>
            <c:dLbl>
              <c:idx val="1"/>
              <c:layout>
                <c:manualLayout>
                  <c:x val="9.3504395568951119E-3"/>
                  <c:y val="-1.492214321375742E-2"/>
                </c:manualLayout>
              </c:layout>
              <c:showVal val="1"/>
            </c:dLbl>
            <c:dLbl>
              <c:idx val="2"/>
              <c:layout>
                <c:manualLayout>
                  <c:x val="1.0840108401084016E-2"/>
                  <c:y val="-8.0515297906602265E-3"/>
                </c:manualLayout>
              </c:layout>
              <c:showVal val="1"/>
            </c:dLbl>
            <c:dLbl>
              <c:idx val="3"/>
              <c:layout>
                <c:manualLayout>
                  <c:x val="1.2195121951219514E-2"/>
                  <c:y val="-8.0515297906602265E-3"/>
                </c:manualLayout>
              </c:layout>
              <c:showVal val="1"/>
            </c:dLbl>
            <c:dLbl>
              <c:idx val="4"/>
              <c:layout>
                <c:manualLayout>
                  <c:x val="7.9954153839537547E-3"/>
                  <c:y val="-1.0234461805577322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Val val="1"/>
          </c:dLbls>
          <c:cat>
            <c:strRef>
              <c:f>'Gráfico de atendimentos - 2017'!$B$1:$F$2</c:f>
              <c:strCache>
                <c:ptCount val="5"/>
                <c:pt idx="0">
                  <c:v>Telefone</c:v>
                </c:pt>
                <c:pt idx="1">
                  <c:v>E-mail</c:v>
                </c:pt>
                <c:pt idx="2">
                  <c:v>Correios</c:v>
                </c:pt>
                <c:pt idx="3">
                  <c:v>Pessoalmente</c:v>
                </c:pt>
                <c:pt idx="4">
                  <c:v>TOTAL</c:v>
                </c:pt>
              </c:strCache>
            </c:strRef>
          </c:cat>
          <c:val>
            <c:numRef>
              <c:f>'Gráfico de atendimentos - 2017'!$B$4:$F$4</c:f>
              <c:numCache>
                <c:formatCode>General</c:formatCode>
                <c:ptCount val="5"/>
                <c:pt idx="0">
                  <c:v>151</c:v>
                </c:pt>
                <c:pt idx="1">
                  <c:v>228</c:v>
                </c:pt>
                <c:pt idx="2">
                  <c:v>40</c:v>
                </c:pt>
                <c:pt idx="3">
                  <c:v>70</c:v>
                </c:pt>
                <c:pt idx="4">
                  <c:v>489</c:v>
                </c:pt>
              </c:numCache>
            </c:numRef>
          </c:val>
        </c:ser>
        <c:shape val="box"/>
        <c:axId val="90894336"/>
        <c:axId val="91664384"/>
        <c:axId val="0"/>
      </c:bar3DChart>
      <c:catAx>
        <c:axId val="90894336"/>
        <c:scaling>
          <c:orientation val="minMax"/>
        </c:scaling>
        <c:axPos val="b"/>
        <c:tickLblPos val="nextTo"/>
        <c:crossAx val="91664384"/>
        <c:crosses val="autoZero"/>
        <c:auto val="1"/>
        <c:lblAlgn val="ctr"/>
        <c:lblOffset val="100"/>
      </c:catAx>
      <c:valAx>
        <c:axId val="91664384"/>
        <c:scaling>
          <c:orientation val="minMax"/>
        </c:scaling>
        <c:axPos val="l"/>
        <c:majorGridlines/>
        <c:numFmt formatCode="General" sourceLinked="1"/>
        <c:tickLblPos val="nextTo"/>
        <c:crossAx val="90894336"/>
        <c:crosses val="autoZero"/>
        <c:crossBetween val="between"/>
      </c:valAx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pt-BR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pt-BR"/>
          </a:p>
        </c:txPr>
      </c:legendEntry>
      <c:layout/>
      <c:txPr>
        <a:bodyPr/>
        <a:lstStyle/>
        <a:p>
          <a:pPr>
            <a:defRPr sz="1000"/>
          </a:pPr>
          <a:endParaRPr lang="pt-BR"/>
        </a:p>
      </c:txPr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view3D>
      <c:rotY val="15"/>
      <c:depthPercent val="100"/>
      <c:rAngAx val="1"/>
    </c:view3D>
    <c:sideWall>
      <c:spPr>
        <a:noFill/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'Gráfico de atendimentos - 2017'!$A$35</c:f>
              <c:strCache>
                <c:ptCount val="1"/>
                <c:pt idx="0">
                  <c:v>MAIO. À JULHO. DE 2016</c:v>
                </c:pt>
              </c:strCache>
            </c:strRef>
          </c:tx>
          <c:dLbls>
            <c:dLbl>
              <c:idx val="0"/>
              <c:layout>
                <c:manualLayout>
                  <c:x val="8.1366407316749746E-3"/>
                  <c:y val="-8.634839717093782E-3"/>
                </c:manualLayout>
              </c:layout>
              <c:showVal val="1"/>
            </c:dLbl>
            <c:dLbl>
              <c:idx val="1"/>
              <c:layout>
                <c:manualLayout>
                  <c:x val="5.2624081195279376E-3"/>
                  <c:y val="-1.1528658032515845E-2"/>
                </c:manualLayout>
              </c:layout>
              <c:showVal val="1"/>
            </c:dLbl>
            <c:dLbl>
              <c:idx val="2"/>
              <c:layout>
                <c:manualLayout>
                  <c:x val="6.7143077292487734E-3"/>
                  <c:y val="-5.7644438320933224E-3"/>
                </c:manualLayout>
              </c:layout>
              <c:showVal val="1"/>
            </c:dLbl>
            <c:dLbl>
              <c:idx val="3"/>
              <c:layout>
                <c:manualLayout>
                  <c:x val="8.070451849436085E-3"/>
                  <c:y val="-1.4535914393313126E-2"/>
                </c:manualLayout>
              </c:layout>
              <c:showVal val="1"/>
            </c:dLbl>
            <c:dLbl>
              <c:idx val="4"/>
              <c:layout>
                <c:manualLayout>
                  <c:x val="5.4244644860248501E-3"/>
                  <c:y val="-8.6580325158445853E-3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Val val="1"/>
          </c:dLbls>
          <c:cat>
            <c:strRef>
              <c:f>'Gráfico de atendimentos - 2017'!$B$33:$F$34</c:f>
              <c:strCache>
                <c:ptCount val="5"/>
                <c:pt idx="0">
                  <c:v>Telefone</c:v>
                </c:pt>
                <c:pt idx="1">
                  <c:v>E-mail</c:v>
                </c:pt>
                <c:pt idx="2">
                  <c:v>Correios</c:v>
                </c:pt>
                <c:pt idx="3">
                  <c:v>Pessoalmente</c:v>
                </c:pt>
                <c:pt idx="4">
                  <c:v>TOTAL</c:v>
                </c:pt>
              </c:strCache>
            </c:strRef>
          </c:cat>
          <c:val>
            <c:numRef>
              <c:f>'Gráfico de atendimentos - 2017'!$B$35:$F$35</c:f>
              <c:numCache>
                <c:formatCode>General</c:formatCode>
                <c:ptCount val="5"/>
                <c:pt idx="0">
                  <c:v>134</c:v>
                </c:pt>
                <c:pt idx="1">
                  <c:v>36</c:v>
                </c:pt>
                <c:pt idx="2">
                  <c:v>16</c:v>
                </c:pt>
                <c:pt idx="3">
                  <c:v>79</c:v>
                </c:pt>
                <c:pt idx="4">
                  <c:v>265</c:v>
                </c:pt>
              </c:numCache>
            </c:numRef>
          </c:val>
        </c:ser>
        <c:ser>
          <c:idx val="1"/>
          <c:order val="1"/>
          <c:tx>
            <c:strRef>
              <c:f>'Gráfico de atendimentos - 2017'!$A$36</c:f>
              <c:strCache>
                <c:ptCount val="1"/>
                <c:pt idx="0">
                  <c:v>MAIO. À JULHO. DE 2017</c:v>
                </c:pt>
              </c:strCache>
            </c:strRef>
          </c:tx>
          <c:dLbls>
            <c:dLbl>
              <c:idx val="0"/>
              <c:layout>
                <c:manualLayout>
                  <c:x val="7.7295399077521856E-3"/>
                  <c:y val="-5.695783962524111E-3"/>
                </c:manualLayout>
              </c:layout>
              <c:showVal val="1"/>
            </c:dLbl>
            <c:dLbl>
              <c:idx val="1"/>
              <c:layout>
                <c:manualLayout>
                  <c:x val="7.8619176722299674E-3"/>
                  <c:y val="-1.1574125103334252E-2"/>
                </c:manualLayout>
              </c:layout>
              <c:showVal val="1"/>
            </c:dLbl>
            <c:dLbl>
              <c:idx val="2"/>
              <c:layout>
                <c:manualLayout>
                  <c:x val="6.6382633112449874E-3"/>
                  <c:y val="-2.0323091760815652E-2"/>
                </c:manualLayout>
              </c:layout>
              <c:showVal val="1"/>
            </c:dLbl>
            <c:dLbl>
              <c:idx val="3"/>
              <c:layout>
                <c:manualLayout>
                  <c:x val="1.5182116861567353E-2"/>
                  <c:y val="-8.680536419582989E-3"/>
                </c:manualLayout>
              </c:layout>
              <c:showVal val="1"/>
            </c:dLbl>
            <c:dLbl>
              <c:idx val="4"/>
              <c:layout>
                <c:manualLayout>
                  <c:x val="1.2138772215273572E-2"/>
                  <c:y val="-2.3216450812896115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pt-BR"/>
              </a:p>
            </c:txPr>
            <c:showVal val="1"/>
          </c:dLbls>
          <c:cat>
            <c:strRef>
              <c:f>'Gráfico de atendimentos - 2017'!$B$33:$F$34</c:f>
              <c:strCache>
                <c:ptCount val="5"/>
                <c:pt idx="0">
                  <c:v>Telefone</c:v>
                </c:pt>
                <c:pt idx="1">
                  <c:v>E-mail</c:v>
                </c:pt>
                <c:pt idx="2">
                  <c:v>Correios</c:v>
                </c:pt>
                <c:pt idx="3">
                  <c:v>Pessoalmente</c:v>
                </c:pt>
                <c:pt idx="4">
                  <c:v>TOTAL</c:v>
                </c:pt>
              </c:strCache>
            </c:strRef>
          </c:cat>
          <c:val>
            <c:numRef>
              <c:f>'Gráfico de atendimentos - 2017'!$B$36:$F$36</c:f>
              <c:numCache>
                <c:formatCode>General</c:formatCode>
                <c:ptCount val="5"/>
                <c:pt idx="0">
                  <c:v>148</c:v>
                </c:pt>
                <c:pt idx="1">
                  <c:v>261</c:v>
                </c:pt>
                <c:pt idx="2">
                  <c:v>39</c:v>
                </c:pt>
                <c:pt idx="3">
                  <c:v>58</c:v>
                </c:pt>
                <c:pt idx="4">
                  <c:v>506</c:v>
                </c:pt>
              </c:numCache>
            </c:numRef>
          </c:val>
        </c:ser>
        <c:shape val="box"/>
        <c:axId val="40575744"/>
        <c:axId val="40577280"/>
        <c:axId val="0"/>
      </c:bar3DChart>
      <c:catAx>
        <c:axId val="40575744"/>
        <c:scaling>
          <c:orientation val="minMax"/>
        </c:scaling>
        <c:axPos val="b"/>
        <c:tickLblPos val="nextTo"/>
        <c:crossAx val="40577280"/>
        <c:crosses val="autoZero"/>
        <c:auto val="1"/>
        <c:lblAlgn val="ctr"/>
        <c:lblOffset val="100"/>
      </c:catAx>
      <c:valAx>
        <c:axId val="40577280"/>
        <c:scaling>
          <c:orientation val="minMax"/>
        </c:scaling>
        <c:axPos val="l"/>
        <c:majorGridlines/>
        <c:numFmt formatCode="General" sourceLinked="1"/>
        <c:tickLblPos val="nextTo"/>
        <c:crossAx val="40575744"/>
        <c:crosses val="autoZero"/>
        <c:crossBetween val="between"/>
      </c:valAx>
      <c:spPr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900"/>
            </a:pPr>
            <a:endParaRPr lang="pt-BR"/>
          </a:p>
        </c:txPr>
      </c:legendEntry>
      <c:legendEntry>
        <c:idx val="1"/>
        <c:txPr>
          <a:bodyPr/>
          <a:lstStyle/>
          <a:p>
            <a:pPr>
              <a:defRPr sz="900"/>
            </a:pPr>
            <a:endParaRPr lang="pt-BR"/>
          </a:p>
        </c:txPr>
      </c:legendEntry>
      <c:layout>
        <c:manualLayout>
          <c:xMode val="edge"/>
          <c:yMode val="edge"/>
          <c:x val="0.83741378646100251"/>
          <c:y val="0.44726439790575917"/>
          <c:w val="0.15405221552443993"/>
          <c:h val="0.13171810416092589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1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3.9164491868086881E-3"/>
                  <c:y val="8.3712868729527836E-17"/>
                </c:manualLayout>
              </c:layout>
              <c:showVal val="1"/>
            </c:dLbl>
            <c:dLbl>
              <c:idx val="3"/>
              <c:layout>
                <c:manualLayout>
                  <c:x val="5.3053368328958876E-3"/>
                  <c:y val="5.8183804011292242E-3"/>
                </c:manualLayout>
              </c:layout>
              <c:showVal val="1"/>
            </c:dLbl>
            <c:dLbl>
              <c:idx val="4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3.9164491868086881E-3"/>
                  <c:y val="0"/>
                </c:manualLayout>
              </c:layout>
              <c:showVal val="1"/>
            </c:dLbl>
            <c:dLbl>
              <c:idx val="6"/>
              <c:layout>
                <c:manualLayout>
                  <c:x val="1.9582245934043449E-3"/>
                  <c:y val="2.2831046123926585E-3"/>
                </c:manualLayout>
              </c:layout>
              <c:showVal val="1"/>
            </c:dLbl>
            <c:dLbl>
              <c:idx val="7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8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9"/>
              <c:layout>
                <c:manualLayout>
                  <c:x val="1.9582245934043089E-3"/>
                  <c:y val="0"/>
                </c:manualLayout>
              </c:layout>
              <c:showVal val="1"/>
            </c:dLbl>
            <c:dLbl>
              <c:idx val="10"/>
              <c:layout>
                <c:manualLayout>
                  <c:x val="3.9164491868086881E-3"/>
                  <c:y val="0"/>
                </c:manualLayout>
              </c:layout>
              <c:showVal val="1"/>
            </c:dLbl>
            <c:dLbl>
              <c:idx val="11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12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13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14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15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16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17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18"/>
              <c:layout>
                <c:manualLayout>
                  <c:x val="3.9164491868086881E-3"/>
                  <c:y val="0"/>
                </c:manualLayout>
              </c:layout>
              <c:showVal val="1"/>
            </c:dLbl>
            <c:dLbl>
              <c:idx val="19"/>
              <c:layout>
                <c:manualLayout>
                  <c:x val="1.9582245934042729E-3"/>
                  <c:y val="0"/>
                </c:manualLayout>
              </c:layout>
              <c:showVal val="1"/>
            </c:dLbl>
            <c:dLbl>
              <c:idx val="20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21"/>
              <c:layout>
                <c:manualLayout>
                  <c:x val="1.9582245934044169E-3"/>
                  <c:y val="0"/>
                </c:manualLayout>
              </c:layout>
              <c:showVal val="1"/>
            </c:dLbl>
            <c:dLbl>
              <c:idx val="22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3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4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5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6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7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8"/>
              <c:layout>
                <c:manualLayout>
                  <c:x val="2.9373368901065193E-3"/>
                  <c:y val="0"/>
                </c:manualLayout>
              </c:layout>
              <c:showVal val="1"/>
            </c:dLbl>
            <c:dLbl>
              <c:idx val="29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30"/>
              <c:layout>
                <c:manualLayout>
                  <c:x val="1.9582245934043449E-3"/>
                  <c:y val="-6.8493138371779685E-3"/>
                </c:manualLayout>
              </c:layout>
              <c:showVal val="1"/>
            </c:dLbl>
            <c:dLbl>
              <c:idx val="31"/>
              <c:layout>
                <c:manualLayout>
                  <c:x val="1.9582245934043449E-3"/>
                  <c:y val="0"/>
                </c:manualLayout>
              </c:layout>
              <c:showVal val="1"/>
            </c:dLbl>
            <c:dLbl>
              <c:idx val="32"/>
              <c:layout>
                <c:manualLayout>
                  <c:x val="1.9582245934043449E-3"/>
                  <c:y val="-1.797720167238313E-7"/>
                </c:manualLayout>
              </c:layout>
              <c:showVal val="1"/>
            </c:dLbl>
            <c:dLbl>
              <c:idx val="33"/>
              <c:layout>
                <c:manualLayout>
                  <c:x val="1.9582245934043449E-3"/>
                  <c:y val="-8.3712868729527836E-17"/>
                </c:manualLayout>
              </c:layout>
              <c:showVal val="1"/>
            </c:dLbl>
            <c:txPr>
              <a:bodyPr/>
              <a:lstStyle/>
              <a:p>
                <a:pPr>
                  <a:defRPr sz="1050" b="1">
                    <a:solidFill>
                      <a:srgbClr val="C00000"/>
                    </a:solidFill>
                  </a:defRPr>
                </a:pPr>
                <a:endParaRPr lang="pt-BR"/>
              </a:p>
            </c:txPr>
            <c:showVal val="1"/>
          </c:dLbls>
          <c:cat>
            <c:strRef>
              <c:f>'GRÁFICO REGISTROS POR ÁREA GEOG'!$I$2:$I$35</c:f>
              <c:strCache>
                <c:ptCount val="34"/>
                <c:pt idx="0">
                  <c:v>ARAGUARI / MG</c:v>
                </c:pt>
                <c:pt idx="1">
                  <c:v>ARAXÁ / MG</c:v>
                </c:pt>
                <c:pt idx="2">
                  <c:v>ARCOS / MG</c:v>
                </c:pt>
                <c:pt idx="3">
                  <c:v>BELO HORIZONTE / MG</c:v>
                </c:pt>
                <c:pt idx="4">
                  <c:v>BOM DESPACHO / MG</c:v>
                </c:pt>
                <c:pt idx="5">
                  <c:v>BOTUCATU / SP</c:v>
                </c:pt>
                <c:pt idx="6">
                  <c:v>BRASÍLIA / DF</c:v>
                </c:pt>
                <c:pt idx="7">
                  <c:v>BURITIS / MG</c:v>
                </c:pt>
                <c:pt idx="8">
                  <c:v>CARLOS CHAGAS / MG</c:v>
                </c:pt>
                <c:pt idx="9">
                  <c:v>CONTAGEM / MG</c:v>
                </c:pt>
                <c:pt idx="10">
                  <c:v>DIVINÓPOLIS / MG</c:v>
                </c:pt>
                <c:pt idx="11">
                  <c:v>GOIÂNIA / GO</c:v>
                </c:pt>
                <c:pt idx="12">
                  <c:v>GUARÁ / SP</c:v>
                </c:pt>
                <c:pt idx="13">
                  <c:v>IGARAPAVA / SP</c:v>
                </c:pt>
                <c:pt idx="14">
                  <c:v>ITUIUTABA / MG</c:v>
                </c:pt>
                <c:pt idx="15">
                  <c:v>ITUMBIARA / GO</c:v>
                </c:pt>
                <c:pt idx="16">
                  <c:v>LAMBARI / MG</c:v>
                </c:pt>
                <c:pt idx="17">
                  <c:v>MACHADO / MG</c:v>
                </c:pt>
                <c:pt idx="18">
                  <c:v>NATIVIDADE DA SERRA / SP</c:v>
                </c:pt>
                <c:pt idx="19">
                  <c:v>NUPORANGA / SP</c:v>
                </c:pt>
                <c:pt idx="20">
                  <c:v>PIRAJUBA / MG</c:v>
                </c:pt>
                <c:pt idx="21">
                  <c:v>PRESIDENTE OLEGÁRIO / MG</c:v>
                </c:pt>
                <c:pt idx="22">
                  <c:v>RIBEIRÃO PRETO / SP</c:v>
                </c:pt>
                <c:pt idx="23">
                  <c:v>RIO DE JANEIRO / RJ</c:v>
                </c:pt>
                <c:pt idx="24">
                  <c:v>SANTA LUZIA</c:v>
                </c:pt>
                <c:pt idx="25">
                  <c:v>SANTA RITA DE CALDAS / MG</c:v>
                </c:pt>
                <c:pt idx="26">
                  <c:v>SANTA VITÓRIA / MG</c:v>
                </c:pt>
                <c:pt idx="27">
                  <c:v>SÃO LUIS DE MONTES BELOS / GO</c:v>
                </c:pt>
                <c:pt idx="28">
                  <c:v>SÃO PAULO / SP</c:v>
                </c:pt>
                <c:pt idx="29">
                  <c:v>SETE LAGOAS / MG</c:v>
                </c:pt>
                <c:pt idx="30">
                  <c:v>UBERABA / MG</c:v>
                </c:pt>
                <c:pt idx="31">
                  <c:v>UBERLÂNDIA / MG</c:v>
                </c:pt>
                <c:pt idx="32">
                  <c:v>VERÍSSIMO / MG</c:v>
                </c:pt>
                <c:pt idx="33">
                  <c:v>VESPASIANO / MG</c:v>
                </c:pt>
              </c:strCache>
            </c:strRef>
          </c:cat>
          <c:val>
            <c:numRef>
              <c:f>'GRÁFICO REGISTROS POR ÁREA GEOG'!$J$2:$J$35</c:f>
              <c:numCache>
                <c:formatCode>General</c:formatCode>
                <c:ptCount val="34"/>
                <c:pt idx="0">
                  <c:v>2</c:v>
                </c:pt>
                <c:pt idx="1">
                  <c:v>1</c:v>
                </c:pt>
                <c:pt idx="2">
                  <c:v>5</c:v>
                </c:pt>
                <c:pt idx="3">
                  <c:v>47</c:v>
                </c:pt>
                <c:pt idx="4">
                  <c:v>1</c:v>
                </c:pt>
                <c:pt idx="5">
                  <c:v>1</c:v>
                </c:pt>
                <c:pt idx="6">
                  <c:v>3</c:v>
                </c:pt>
                <c:pt idx="7">
                  <c:v>1</c:v>
                </c:pt>
                <c:pt idx="8">
                  <c:v>2</c:v>
                </c:pt>
                <c:pt idx="9">
                  <c:v>2</c:v>
                </c:pt>
                <c:pt idx="10">
                  <c:v>1</c:v>
                </c:pt>
                <c:pt idx="11">
                  <c:v>3</c:v>
                </c:pt>
                <c:pt idx="12">
                  <c:v>1</c:v>
                </c:pt>
                <c:pt idx="13">
                  <c:v>1</c:v>
                </c:pt>
                <c:pt idx="14">
                  <c:v>2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1</c:v>
                </c:pt>
                <c:pt idx="20">
                  <c:v>3</c:v>
                </c:pt>
                <c:pt idx="21">
                  <c:v>1</c:v>
                </c:pt>
                <c:pt idx="22">
                  <c:v>1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1</c:v>
                </c:pt>
                <c:pt idx="27">
                  <c:v>2</c:v>
                </c:pt>
                <c:pt idx="28">
                  <c:v>1</c:v>
                </c:pt>
                <c:pt idx="29">
                  <c:v>1</c:v>
                </c:pt>
                <c:pt idx="30">
                  <c:v>59</c:v>
                </c:pt>
                <c:pt idx="31">
                  <c:v>12</c:v>
                </c:pt>
                <c:pt idx="32">
                  <c:v>6</c:v>
                </c:pt>
                <c:pt idx="33">
                  <c:v>4</c:v>
                </c:pt>
              </c:numCache>
            </c:numRef>
          </c:val>
        </c:ser>
        <c:shape val="box"/>
        <c:axId val="40610816"/>
        <c:axId val="40625280"/>
        <c:axId val="0"/>
      </c:bar3DChart>
      <c:catAx>
        <c:axId val="40610816"/>
        <c:scaling>
          <c:orientation val="minMax"/>
        </c:scaling>
        <c:axPos val="b"/>
        <c:tickLblPos val="nextTo"/>
        <c:crossAx val="40625280"/>
        <c:crosses val="autoZero"/>
        <c:auto val="1"/>
        <c:lblAlgn val="ctr"/>
        <c:lblOffset val="100"/>
      </c:catAx>
      <c:valAx>
        <c:axId val="40625280"/>
        <c:scaling>
          <c:orientation val="minMax"/>
        </c:scaling>
        <c:axPos val="l"/>
        <c:majorGridlines/>
        <c:numFmt formatCode="General" sourceLinked="1"/>
        <c:tickLblPos val="nextTo"/>
        <c:crossAx val="40610816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pt-BR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dLbls>
            <c:dLbl>
              <c:idx val="0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1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2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3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4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5"/>
              <c:spPr>
                <a:solidFill>
                  <a:sysClr val="window" lastClr="FFFFFF"/>
                </a:solidFill>
              </c:spPr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6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7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8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9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10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11"/>
              <c:layout>
                <c:manualLayout>
                  <c:x val="7.8173858661663501E-3"/>
                  <c:y val="-1.2626262626262626E-2"/>
                </c:manualLayout>
              </c:layout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  <c:showVal val="1"/>
            </c:dLbl>
            <c:dLbl>
              <c:idx val="12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13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14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dLbl>
              <c:idx val="15"/>
              <c:spPr/>
              <c:txPr>
                <a:bodyPr/>
                <a:lstStyle/>
                <a:p>
                  <a:pPr>
                    <a:defRPr b="1">
                      <a:solidFill>
                        <a:srgbClr val="C00000"/>
                      </a:solidFill>
                    </a:defRPr>
                  </a:pPr>
                  <a:endParaRPr lang="pt-BR"/>
                </a:p>
              </c:txPr>
            </c:dLbl>
            <c:showVal val="1"/>
          </c:dLbls>
          <c:cat>
            <c:strRef>
              <c:f>'Gráfico de registros por Gênero'!$I$2:$I$17</c:f>
              <c:strCache>
                <c:ptCount val="16"/>
                <c:pt idx="0">
                  <c:v>Artigo</c:v>
                </c:pt>
                <c:pt idx="1">
                  <c:v>Antologia</c:v>
                </c:pt>
                <c:pt idx="2">
                  <c:v>Argumento</c:v>
                </c:pt>
                <c:pt idx="3">
                  <c:v>Conto</c:v>
                </c:pt>
                <c:pt idx="4">
                  <c:v>Didático</c:v>
                </c:pt>
                <c:pt idx="5">
                  <c:v>Letra de Música</c:v>
                </c:pt>
                <c:pt idx="6">
                  <c:v>Literatura Infantil</c:v>
                </c:pt>
                <c:pt idx="7">
                  <c:v>Místico/Exotérico</c:v>
                </c:pt>
                <c:pt idx="8">
                  <c:v>Música</c:v>
                </c:pt>
                <c:pt idx="9">
                  <c:v>Novela</c:v>
                </c:pt>
                <c:pt idx="10">
                  <c:v>Outros</c:v>
                </c:pt>
                <c:pt idx="11">
                  <c:v>Poema</c:v>
                </c:pt>
                <c:pt idx="12">
                  <c:v>Religioso</c:v>
                </c:pt>
                <c:pt idx="13">
                  <c:v>Romance</c:v>
                </c:pt>
                <c:pt idx="14">
                  <c:v>Roteiro (audiovisual)</c:v>
                </c:pt>
                <c:pt idx="15">
                  <c:v>Técnico</c:v>
                </c:pt>
              </c:strCache>
            </c:strRef>
          </c:cat>
          <c:val>
            <c:numRef>
              <c:f>'Gráfico de registros por Gênero'!$J$2:$J$17</c:f>
              <c:numCache>
                <c:formatCode>General</c:formatCode>
                <c:ptCount val="16"/>
                <c:pt idx="0">
                  <c:v>2</c:v>
                </c:pt>
                <c:pt idx="1">
                  <c:v>2</c:v>
                </c:pt>
                <c:pt idx="2">
                  <c:v>13</c:v>
                </c:pt>
                <c:pt idx="3">
                  <c:v>3</c:v>
                </c:pt>
                <c:pt idx="4">
                  <c:v>2</c:v>
                </c:pt>
                <c:pt idx="5">
                  <c:v>56</c:v>
                </c:pt>
                <c:pt idx="6">
                  <c:v>5</c:v>
                </c:pt>
                <c:pt idx="7">
                  <c:v>1</c:v>
                </c:pt>
                <c:pt idx="8">
                  <c:v>26</c:v>
                </c:pt>
                <c:pt idx="9">
                  <c:v>1</c:v>
                </c:pt>
                <c:pt idx="10">
                  <c:v>14</c:v>
                </c:pt>
                <c:pt idx="11">
                  <c:v>10</c:v>
                </c:pt>
                <c:pt idx="12">
                  <c:v>1</c:v>
                </c:pt>
                <c:pt idx="13">
                  <c:v>4</c:v>
                </c:pt>
                <c:pt idx="14">
                  <c:v>18</c:v>
                </c:pt>
                <c:pt idx="15">
                  <c:v>6</c:v>
                </c:pt>
              </c:numCache>
            </c:numRef>
          </c:val>
        </c:ser>
        <c:shape val="box"/>
        <c:axId val="61811328"/>
        <c:axId val="61969920"/>
        <c:axId val="0"/>
      </c:bar3DChart>
      <c:catAx>
        <c:axId val="61811328"/>
        <c:scaling>
          <c:orientation val="minMax"/>
        </c:scaling>
        <c:axPos val="b"/>
        <c:tickLblPos val="nextTo"/>
        <c:crossAx val="61969920"/>
        <c:crosses val="autoZero"/>
        <c:auto val="1"/>
        <c:lblAlgn val="ctr"/>
        <c:lblOffset val="100"/>
      </c:catAx>
      <c:valAx>
        <c:axId val="61969920"/>
        <c:scaling>
          <c:orientation val="minMax"/>
        </c:scaling>
        <c:axPos val="l"/>
        <c:majorGridlines/>
        <c:numFmt formatCode="General" sourceLinked="1"/>
        <c:tickLblPos val="nextTo"/>
        <c:crossAx val="6181132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82D07-B14A-4CE7-A9B5-3B35F814DBBC}" type="datetimeFigureOut">
              <a:rPr lang="pt-BR" smtClean="0"/>
              <a:t>03/08/2017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795AA-6BD7-4C13-B996-A3B77C6C7198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áfico 3"/>
          <p:cNvGraphicFramePr/>
          <p:nvPr/>
        </p:nvGraphicFramePr>
        <p:xfrm>
          <a:off x="107504" y="841276"/>
          <a:ext cx="8928992" cy="39878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CaixaDeTexto 4"/>
          <p:cNvSpPr txBox="1"/>
          <p:nvPr/>
        </p:nvSpPr>
        <p:spPr>
          <a:xfrm>
            <a:off x="1880701" y="193204"/>
            <a:ext cx="5382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Gráfico Quantitativo</a:t>
            </a:r>
            <a:r>
              <a:rPr lang="pt-BR" sz="1600" dirty="0" smtClean="0"/>
              <a:t> – Atendimentos – Janeiro a Abril (2016/2017)</a:t>
            </a:r>
            <a:endParaRPr lang="pt-BR" sz="1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033718" y="193204"/>
            <a:ext cx="50765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Gráfico Quantitativo  – Atendimentos – Maio a Julho (2016/2017)</a:t>
            </a:r>
            <a:endParaRPr lang="pt-BR" sz="1600" dirty="0"/>
          </a:p>
        </p:txBody>
      </p:sp>
      <p:graphicFrame>
        <p:nvGraphicFramePr>
          <p:cNvPr id="6" name="Gráfico 5"/>
          <p:cNvGraphicFramePr/>
          <p:nvPr/>
        </p:nvGraphicFramePr>
        <p:xfrm>
          <a:off x="107504" y="697260"/>
          <a:ext cx="8928992" cy="435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2033718" y="193204"/>
            <a:ext cx="5076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dirty="0" smtClean="0"/>
              <a:t>Gráfico – Registros efetivados por origem geográfica 1° semestre de 2017</a:t>
            </a:r>
            <a:endParaRPr lang="pt-BR" dirty="0"/>
          </a:p>
        </p:txBody>
      </p:sp>
      <p:graphicFrame>
        <p:nvGraphicFramePr>
          <p:cNvPr id="4" name="Gráfico 3"/>
          <p:cNvGraphicFramePr/>
          <p:nvPr/>
        </p:nvGraphicFramePr>
        <p:xfrm>
          <a:off x="0" y="985292"/>
          <a:ext cx="9144000" cy="43654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ixaDeTexto 4"/>
          <p:cNvSpPr txBox="1"/>
          <p:nvPr/>
        </p:nvSpPr>
        <p:spPr>
          <a:xfrm>
            <a:off x="1763688" y="193204"/>
            <a:ext cx="56166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600" dirty="0" smtClean="0"/>
              <a:t>Gráfico Quantitativo – Registros efetivados por gênero</a:t>
            </a:r>
          </a:p>
          <a:p>
            <a:pPr algn="ctr"/>
            <a:r>
              <a:rPr lang="pt-BR" sz="1600" dirty="0" smtClean="0"/>
              <a:t>1° semestre de 2017</a:t>
            </a:r>
            <a:endParaRPr lang="pt-BR" sz="1600" dirty="0"/>
          </a:p>
        </p:txBody>
      </p:sp>
      <p:graphicFrame>
        <p:nvGraphicFramePr>
          <p:cNvPr id="6" name="Gráfico 5"/>
          <p:cNvGraphicFramePr/>
          <p:nvPr/>
        </p:nvGraphicFramePr>
        <p:xfrm>
          <a:off x="107504" y="845820"/>
          <a:ext cx="8928992" cy="4387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100</Words>
  <Application>Microsoft Office PowerPoint</Application>
  <PresentationFormat>Apresentação na tela (16:10)</PresentationFormat>
  <Paragraphs>59</Paragraphs>
  <Slides>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</vt:i4>
      </vt:variant>
    </vt:vector>
  </HeadingPairs>
  <TitlesOfParts>
    <vt:vector size="5" baseType="lpstr">
      <vt:lpstr>Tema do Office</vt:lpstr>
      <vt:lpstr>Slide 1</vt:lpstr>
      <vt:lpstr>Slide 2</vt:lpstr>
      <vt:lpstr>Slide 3</vt:lpstr>
      <vt:lpstr>Slide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Posto EDA</dc:creator>
  <cp:lastModifiedBy>Posto EDA</cp:lastModifiedBy>
  <cp:revision>16</cp:revision>
  <dcterms:created xsi:type="dcterms:W3CDTF">2017-08-03T13:40:21Z</dcterms:created>
  <dcterms:modified xsi:type="dcterms:W3CDTF">2017-08-03T15:35:59Z</dcterms:modified>
</cp:coreProperties>
</file>